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20"/>
  </p:sldMasterIdLst>
  <p:sldIdLst>
    <p:sldId id="256" r:id="rId21"/>
    <p:sldId id="257" r:id="rId22"/>
    <p:sldId id="258" r:id="rId23"/>
    <p:sldId id="259" r:id="rId24"/>
    <p:sldId id="260" r:id="rId25"/>
    <p:sldId id="261" r:id="rId26"/>
    <p:sldId id="262" r:id="rId27"/>
    <p:sldId id="263" r:id="rId28"/>
    <p:sldId id="264" r:id="rId29"/>
    <p:sldId id="265" r:id="rId30"/>
    <p:sldId id="266" r:id="rId31"/>
    <p:sldId id="267" r:id="rId32"/>
    <p:sldId id="268" r:id="rId33"/>
    <p:sldId id="269" r:id="rId34"/>
    <p:sldId id="270" r:id="rId35"/>
    <p:sldId id="271" r:id="rId36"/>
    <p:sldId id="272" r:id="rId3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6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.xml"/><Relationship Id="rId34" Type="http://schemas.openxmlformats.org/officeDocument/2006/relationships/slide" Target="slides/slide14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5.xml"/><Relationship Id="rId33" Type="http://schemas.openxmlformats.org/officeDocument/2006/relationships/slide" Target="slides/slide13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Master" Target="slideMasters/slideMaster1.xml"/><Relationship Id="rId29" Type="http://schemas.openxmlformats.org/officeDocument/2006/relationships/slide" Target="slides/slide9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slide" Target="slides/slide17.xml"/><Relationship Id="rId40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slide" Target="slides/slide16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image" Target="../media/image4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customXml" Target="../../customXml/item3.xml"/><Relationship Id="rId6" Type="http://schemas.openxmlformats.org/officeDocument/2006/relationships/tags" Target="../tags/tag5.xml"/><Relationship Id="rId11" Type="http://schemas.openxmlformats.org/officeDocument/2006/relationships/image" Target="../media/image2.png"/><Relationship Id="rId5" Type="http://schemas.openxmlformats.org/officeDocument/2006/relationships/tags" Target="../tags/tag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0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customXml" Target="../../customXml/item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image" Target="../media/image4.png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image" Target="../media/image3.png"/><Relationship Id="rId2" Type="http://schemas.openxmlformats.org/officeDocument/2006/relationships/tags" Target="../tags/tag13.xml"/><Relationship Id="rId1" Type="http://schemas.openxmlformats.org/officeDocument/2006/relationships/customXml" Target="../../customXml/item1.xml"/><Relationship Id="rId6" Type="http://schemas.openxmlformats.org/officeDocument/2006/relationships/tags" Target="../tags/tag17.xml"/><Relationship Id="rId11" Type="http://schemas.openxmlformats.org/officeDocument/2006/relationships/image" Target="../media/image2.png"/><Relationship Id="rId5" Type="http://schemas.openxmlformats.org/officeDocument/2006/relationships/tags" Target="../tags/tag1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image" Target="../media/image4.png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image" Target="../media/image3.png"/><Relationship Id="rId2" Type="http://schemas.openxmlformats.org/officeDocument/2006/relationships/tags" Target="../tags/tag21.xml"/><Relationship Id="rId1" Type="http://schemas.openxmlformats.org/officeDocument/2006/relationships/customXml" Target="../../customXml/item13.xml"/><Relationship Id="rId6" Type="http://schemas.openxmlformats.org/officeDocument/2006/relationships/tags" Target="../tags/tag25.xml"/><Relationship Id="rId11" Type="http://schemas.openxmlformats.org/officeDocument/2006/relationships/image" Target="../media/image2.png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image" Target="../media/image4.png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image" Target="../media/image3.png"/><Relationship Id="rId2" Type="http://schemas.openxmlformats.org/officeDocument/2006/relationships/tags" Target="../tags/tag29.xml"/><Relationship Id="rId1" Type="http://schemas.openxmlformats.org/officeDocument/2006/relationships/customXml" Target="../../customXml/item17.xml"/><Relationship Id="rId6" Type="http://schemas.openxmlformats.org/officeDocument/2006/relationships/tags" Target="../tags/tag33.xml"/><Relationship Id="rId11" Type="http://schemas.openxmlformats.org/officeDocument/2006/relationships/image" Target="../media/image2.png"/><Relationship Id="rId5" Type="http://schemas.openxmlformats.org/officeDocument/2006/relationships/tags" Target="../tags/tag3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image" Target="../media/image4.png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image" Target="../media/image3.png"/><Relationship Id="rId2" Type="http://schemas.openxmlformats.org/officeDocument/2006/relationships/tags" Target="../tags/tag37.xml"/><Relationship Id="rId1" Type="http://schemas.openxmlformats.org/officeDocument/2006/relationships/customXml" Target="../../customXml/item7.xml"/><Relationship Id="rId6" Type="http://schemas.openxmlformats.org/officeDocument/2006/relationships/tags" Target="../tags/tag41.xml"/><Relationship Id="rId11" Type="http://schemas.openxmlformats.org/officeDocument/2006/relationships/image" Target="../media/image2.png"/><Relationship Id="rId5" Type="http://schemas.openxmlformats.org/officeDocument/2006/relationships/tags" Target="../tags/tag4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image" Target="../media/image4.png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image" Target="../media/image3.png"/><Relationship Id="rId2" Type="http://schemas.openxmlformats.org/officeDocument/2006/relationships/tags" Target="../tags/tag45.xml"/><Relationship Id="rId1" Type="http://schemas.openxmlformats.org/officeDocument/2006/relationships/customXml" Target="../../customXml/item2.xml"/><Relationship Id="rId6" Type="http://schemas.openxmlformats.org/officeDocument/2006/relationships/tags" Target="../tags/tag49.xml"/><Relationship Id="rId11" Type="http://schemas.openxmlformats.org/officeDocument/2006/relationships/image" Target="../media/image2.png"/><Relationship Id="rId5" Type="http://schemas.openxmlformats.org/officeDocument/2006/relationships/tags" Target="../tags/tag4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image" Target="../media/image4.png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image" Target="../media/image3.png"/><Relationship Id="rId2" Type="http://schemas.openxmlformats.org/officeDocument/2006/relationships/tags" Target="../tags/tag53.xml"/><Relationship Id="rId1" Type="http://schemas.openxmlformats.org/officeDocument/2006/relationships/customXml" Target="../../customXml/item12.xml"/><Relationship Id="rId6" Type="http://schemas.openxmlformats.org/officeDocument/2006/relationships/tags" Target="../tags/tag57.xml"/><Relationship Id="rId11" Type="http://schemas.openxmlformats.org/officeDocument/2006/relationships/image" Target="../media/image2.png"/><Relationship Id="rId5" Type="http://schemas.openxmlformats.org/officeDocument/2006/relationships/tags" Target="../tags/tag5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image" Target="../media/image4.png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12" Type="http://schemas.openxmlformats.org/officeDocument/2006/relationships/image" Target="../media/image3.png"/><Relationship Id="rId2" Type="http://schemas.openxmlformats.org/officeDocument/2006/relationships/tags" Target="../tags/tag61.xml"/><Relationship Id="rId1" Type="http://schemas.openxmlformats.org/officeDocument/2006/relationships/customXml" Target="../../customXml/item10.xml"/><Relationship Id="rId6" Type="http://schemas.openxmlformats.org/officeDocument/2006/relationships/tags" Target="../tags/tag65.xml"/><Relationship Id="rId11" Type="http://schemas.openxmlformats.org/officeDocument/2006/relationships/image" Target="../media/image2.png"/><Relationship Id="rId5" Type="http://schemas.openxmlformats.org/officeDocument/2006/relationships/tags" Target="../tags/tag6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image" Target="../media/image4.png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image" Target="../media/image3.png"/><Relationship Id="rId2" Type="http://schemas.openxmlformats.org/officeDocument/2006/relationships/tags" Target="../tags/tag69.xml"/><Relationship Id="rId1" Type="http://schemas.openxmlformats.org/officeDocument/2006/relationships/customXml" Target="../../customXml/item14.xml"/><Relationship Id="rId6" Type="http://schemas.openxmlformats.org/officeDocument/2006/relationships/tags" Target="../tags/tag73.xml"/><Relationship Id="rId11" Type="http://schemas.openxmlformats.org/officeDocument/2006/relationships/image" Target="../media/image2.png"/><Relationship Id="rId5" Type="http://schemas.openxmlformats.org/officeDocument/2006/relationships/tags" Target="../tags/tag7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image" Target="../media/image4.png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image" Target="../media/image3.png"/><Relationship Id="rId2" Type="http://schemas.openxmlformats.org/officeDocument/2006/relationships/tags" Target="../tags/tag77.xml"/><Relationship Id="rId1" Type="http://schemas.openxmlformats.org/officeDocument/2006/relationships/customXml" Target="../../customXml/item6.xml"/><Relationship Id="rId6" Type="http://schemas.openxmlformats.org/officeDocument/2006/relationships/tags" Target="../tags/tag81.xml"/><Relationship Id="rId11" Type="http://schemas.openxmlformats.org/officeDocument/2006/relationships/image" Target="../media/image2.png"/><Relationship Id="rId5" Type="http://schemas.openxmlformats.org/officeDocument/2006/relationships/tags" Target="../tags/tag8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image" Target="../media/image4.png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image" Target="../media/image3.png"/><Relationship Id="rId2" Type="http://schemas.openxmlformats.org/officeDocument/2006/relationships/tags" Target="../tags/tag85.xml"/><Relationship Id="rId1" Type="http://schemas.openxmlformats.org/officeDocument/2006/relationships/customXml" Target="../../customXml/item11.xml"/><Relationship Id="rId6" Type="http://schemas.openxmlformats.org/officeDocument/2006/relationships/tags" Target="../tags/tag89.xml"/><Relationship Id="rId11" Type="http://schemas.openxmlformats.org/officeDocument/2006/relationships/image" Target="../media/image2.png"/><Relationship Id="rId5" Type="http://schemas.openxmlformats.org/officeDocument/2006/relationships/tags" Target="../tags/tag8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image" Target="../media/image4.png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12" Type="http://schemas.openxmlformats.org/officeDocument/2006/relationships/image" Target="../media/image3.png"/><Relationship Id="rId2" Type="http://schemas.openxmlformats.org/officeDocument/2006/relationships/tags" Target="../tags/tag93.xml"/><Relationship Id="rId1" Type="http://schemas.openxmlformats.org/officeDocument/2006/relationships/customXml" Target="../../customXml/item8.xml"/><Relationship Id="rId6" Type="http://schemas.openxmlformats.org/officeDocument/2006/relationships/tags" Target="../tags/tag97.xml"/><Relationship Id="rId11" Type="http://schemas.openxmlformats.org/officeDocument/2006/relationships/image" Target="../media/image2.png"/><Relationship Id="rId5" Type="http://schemas.openxmlformats.org/officeDocument/2006/relationships/tags" Target="../tags/tag9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13" Type="http://schemas.openxmlformats.org/officeDocument/2006/relationships/image" Target="../media/image4.png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12" Type="http://schemas.openxmlformats.org/officeDocument/2006/relationships/image" Target="../media/image3.png"/><Relationship Id="rId2" Type="http://schemas.openxmlformats.org/officeDocument/2006/relationships/tags" Target="../tags/tag101.xml"/><Relationship Id="rId1" Type="http://schemas.openxmlformats.org/officeDocument/2006/relationships/customXml" Target="../../customXml/item16.xml"/><Relationship Id="rId6" Type="http://schemas.openxmlformats.org/officeDocument/2006/relationships/tags" Target="../tags/tag105.xml"/><Relationship Id="rId11" Type="http://schemas.openxmlformats.org/officeDocument/2006/relationships/image" Target="../media/image2.png"/><Relationship Id="rId5" Type="http://schemas.openxmlformats.org/officeDocument/2006/relationships/tags" Target="../tags/tag10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image" Target="../media/image4.png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3.png"/><Relationship Id="rId2" Type="http://schemas.openxmlformats.org/officeDocument/2006/relationships/tags" Target="../tags/tag109.xml"/><Relationship Id="rId1" Type="http://schemas.openxmlformats.org/officeDocument/2006/relationships/customXml" Target="../../customXml/item19.xml"/><Relationship Id="rId6" Type="http://schemas.openxmlformats.org/officeDocument/2006/relationships/tags" Target="../tags/tag113.xml"/><Relationship Id="rId11" Type="http://schemas.openxmlformats.org/officeDocument/2006/relationships/image" Target="../media/image2.png"/><Relationship Id="rId5" Type="http://schemas.openxmlformats.org/officeDocument/2006/relationships/tags" Target="../tags/tag11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image" Target="../media/image4.png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image" Target="../media/image3.png"/><Relationship Id="rId2" Type="http://schemas.openxmlformats.org/officeDocument/2006/relationships/tags" Target="../tags/tag117.xml"/><Relationship Id="rId1" Type="http://schemas.openxmlformats.org/officeDocument/2006/relationships/customXml" Target="../../customXml/item18.xml"/><Relationship Id="rId6" Type="http://schemas.openxmlformats.org/officeDocument/2006/relationships/tags" Target="../tags/tag121.xml"/><Relationship Id="rId11" Type="http://schemas.openxmlformats.org/officeDocument/2006/relationships/image" Target="../media/image2.png"/><Relationship Id="rId5" Type="http://schemas.openxmlformats.org/officeDocument/2006/relationships/tags" Target="../tags/tag12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image" Target="../media/image4.png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12" Type="http://schemas.openxmlformats.org/officeDocument/2006/relationships/image" Target="../media/image3.png"/><Relationship Id="rId2" Type="http://schemas.openxmlformats.org/officeDocument/2006/relationships/tags" Target="../tags/tag125.xml"/><Relationship Id="rId1" Type="http://schemas.openxmlformats.org/officeDocument/2006/relationships/customXml" Target="../../customXml/item5.xml"/><Relationship Id="rId6" Type="http://schemas.openxmlformats.org/officeDocument/2006/relationships/tags" Target="../tags/tag129.xml"/><Relationship Id="rId11" Type="http://schemas.openxmlformats.org/officeDocument/2006/relationships/image" Target="../media/image2.png"/><Relationship Id="rId5" Type="http://schemas.openxmlformats.org/officeDocument/2006/relationships/tags" Target="../tags/tag12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image" Target="../media/image4.png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image" Target="../media/image3.png"/><Relationship Id="rId2" Type="http://schemas.openxmlformats.org/officeDocument/2006/relationships/tags" Target="../tags/tag133.xml"/><Relationship Id="rId1" Type="http://schemas.openxmlformats.org/officeDocument/2006/relationships/customXml" Target="../../customXml/item4.xml"/><Relationship Id="rId6" Type="http://schemas.openxmlformats.org/officeDocument/2006/relationships/tags" Target="../tags/tag137.xml"/><Relationship Id="rId11" Type="http://schemas.openxmlformats.org/officeDocument/2006/relationships/image" Target="../media/image2.png"/><Relationship Id="rId5" Type="http://schemas.openxmlformats.org/officeDocument/2006/relationships/tags" Target="../tags/tag13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image" Target="../media/image4.png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12" Type="http://schemas.openxmlformats.org/officeDocument/2006/relationships/image" Target="../media/image3.png"/><Relationship Id="rId2" Type="http://schemas.openxmlformats.org/officeDocument/2006/relationships/tags" Target="../tags/tag141.xml"/><Relationship Id="rId1" Type="http://schemas.openxmlformats.org/officeDocument/2006/relationships/customXml" Target="../../customXml/item9.xml"/><Relationship Id="rId6" Type="http://schemas.openxmlformats.org/officeDocument/2006/relationships/tags" Target="../tags/tag145.xml"/><Relationship Id="rId11" Type="http://schemas.openxmlformats.org/officeDocument/2006/relationships/image" Target="../media/image2.png"/><Relationship Id="rId5" Type="http://schemas.openxmlformats.org/officeDocument/2006/relationships/tags" Target="../tags/tag14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1/5/2012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/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/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/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/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8" name="圖片 7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9" name="圖片 8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0" name="圖片 9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1" name="圖片 10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783107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是非題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/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/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/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/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方塊 3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zh-HK" altLang="en-US" sz="3200" smtClean="0"/>
              <a:t>是</a:t>
            </a:r>
            <a:endParaRPr lang="zh-HK" altLang="en-US" sz="3200"/>
          </a:p>
        </p:txBody>
      </p:sp>
      <p:sp>
        <p:nvSpPr>
          <p:cNvPr id="5" name="文字方塊 4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zh-HK" altLang="en-US" sz="3200" smtClean="0"/>
              <a:t>否</a:t>
            </a:r>
            <a:endParaRPr lang="zh-HK" altLang="en-US" sz="3200"/>
          </a:p>
        </p:txBody>
      </p:sp>
      <p:pic>
        <p:nvPicPr>
          <p:cNvPr id="6" name="圖片 5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7" name="圖片 6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553675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900047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203996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8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8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845846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8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8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658664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82031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71244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1/5/2012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8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8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117778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8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8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027068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1470994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7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41615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8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882271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9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170590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0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74810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1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514473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8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8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0863728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8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8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r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r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r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r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r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40105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1/5/2012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2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buFont typeface="Arial" pitchFamily="34" charset="0"/>
              <a:buNone/>
              <a:defRPr/>
            </a:lvl1pPr>
            <a:lvl2pPr marL="0" indent="0" algn="ctr" defTabSz="914400" rtl="0" eaLnBrk="1" latinLnBrk="0" hangingPunct="1">
              <a:buFont typeface="Arial" pitchFamily="34" charset="0"/>
              <a:buNone/>
              <a:defRPr/>
            </a:lvl2pPr>
            <a:lvl3pPr marL="179388" indent="0" algn="ctr" defTabSz="914400" rtl="0" eaLnBrk="1" latinLnBrk="0" hangingPunct="1">
              <a:buFont typeface="Arial" pitchFamily="34" charset="0"/>
              <a:buNone/>
              <a:defRPr/>
            </a:lvl3pPr>
            <a:lvl4pPr marL="347662" indent="0" algn="ctr" defTabSz="914400" rtl="0" eaLnBrk="1" latinLnBrk="0" hangingPunct="1">
              <a:buFont typeface="Arial" pitchFamily="34" charset="0"/>
              <a:buNone/>
              <a:defRPr/>
            </a:lvl4pPr>
            <a:lvl5pPr marL="515937" indent="0" algn="ctr" defTabSz="914400" rtl="0" eaLnBrk="1" latinLnBrk="0" hangingPunct="1">
              <a:buFont typeface="Arial" pitchFamily="34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algn="l" defTabSz="914400" rtl="0" eaLnBrk="1" latinLnBrk="0" hangingPunct="1">
              <a:buFont typeface="Arial" pitchFamily="34" charset="0"/>
              <a:buNone/>
              <a:defRPr sz="3200"/>
            </a:lvl1pPr>
            <a:lvl2pPr marL="0" indent="0" algn="l" defTabSz="914400" rtl="0" eaLnBrk="1" latinLnBrk="0" hangingPunct="1">
              <a:buFont typeface="Arial" pitchFamily="34" charset="0"/>
              <a:buNone/>
              <a:defRPr sz="3200"/>
            </a:lvl2pPr>
            <a:lvl3pPr marL="179388" indent="0" algn="l" defTabSz="914400" rtl="0" eaLnBrk="1" latinLnBrk="0" hangingPunct="1">
              <a:buFont typeface="Arial" pitchFamily="34" charset="0"/>
              <a:buNone/>
              <a:defRPr sz="3200"/>
            </a:lvl3pPr>
            <a:lvl4pPr marL="347662" indent="0" algn="l" defTabSz="914400" rtl="0" eaLnBrk="1" latinLnBrk="0" hangingPunct="1">
              <a:buFont typeface="Arial" pitchFamily="34" charset="0"/>
              <a:buNone/>
              <a:defRPr sz="3200"/>
            </a:lvl4pPr>
            <a:lvl5pPr marL="515937" indent="0" algn="l" defTabSz="914400" rtl="0" eaLnBrk="1" latinLnBrk="0" hangingPunct="1">
              <a:buFont typeface="Arial" pitchFamily="34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01042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1/5/2012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1/5/2012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1/5/2012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1/5/2012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1/5/2012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1/5/2012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15" r:id="rId13"/>
    <p:sldLayoutId id="2147483756" r:id="rId14"/>
    <p:sldLayoutId id="2147483757" r:id="rId15"/>
    <p:sldLayoutId id="2147483758" r:id="rId16"/>
    <p:sldLayoutId id="2147483759" r:id="rId17"/>
    <p:sldLayoutId id="2147483760" r:id="rId18"/>
    <p:sldLayoutId id="2147483761" r:id="rId19"/>
    <p:sldLayoutId id="2147483762" r:id="rId20"/>
    <p:sldLayoutId id="2147483763" r:id="rId21"/>
    <p:sldLayoutId id="2147483764" r:id="rId22"/>
    <p:sldLayoutId id="2147483765" r:id="rId23"/>
    <p:sldLayoutId id="2147483766" r:id="rId24"/>
    <p:sldLayoutId id="2147483767" r:id="rId25"/>
    <p:sldLayoutId id="2147483768" r:id="rId26"/>
    <p:sldLayoutId id="2147483769" r:id="rId27"/>
    <p:sldLayoutId id="2147483770" r:id="rId28"/>
    <p:sldLayoutId id="2147483771" r:id="rId29"/>
    <p:sldLayoutId id="2147483772" r:id="rId30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 smtClean="0"/>
              <a:t>S2 – Unit 8  Making use of electricity</a:t>
            </a: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36904" cy="1470025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/>
              <a:t>ETV – Electricity at Home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21142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0"/>
          </p:nvPr>
        </p:nvSpPr>
        <p:spPr>
          <a:xfrm>
            <a:off x="166104" y="404664"/>
            <a:ext cx="8833104" cy="759181"/>
          </a:xfrm>
        </p:spPr>
        <p:txBody>
          <a:bodyPr>
            <a:noAutofit/>
          </a:bodyPr>
          <a:lstStyle/>
          <a:p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9. </a:t>
            </a:r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Fuse is connected with the </a:t>
            </a:r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___________ </a:t>
            </a:r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 the plug</a:t>
            </a:r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zh-TW" altLang="zh-HK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/>
              <a:t>Earth </a:t>
            </a:r>
            <a:r>
              <a:rPr lang="en-US" altLang="zh-HK" dirty="0" smtClean="0"/>
              <a:t>wire</a:t>
            </a:r>
            <a:endParaRPr lang="zh-TW" altLang="zh-HK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/>
              <a:t>Neutral </a:t>
            </a:r>
            <a:r>
              <a:rPr lang="en-US" altLang="zh-HK" dirty="0" smtClean="0"/>
              <a:t>wire</a:t>
            </a:r>
            <a:endParaRPr lang="zh-TW" altLang="zh-HK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Live </a:t>
            </a:r>
            <a:r>
              <a:rPr lang="en-US" altLang="zh-HK" dirty="0" smtClean="0"/>
              <a:t>wire</a:t>
            </a:r>
            <a:endParaRPr lang="zh-TW" altLang="zh-HK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Water </a:t>
            </a:r>
            <a:r>
              <a:rPr lang="en-US" altLang="zh-HK" dirty="0" smtClean="0"/>
              <a:t>wire</a:t>
            </a:r>
            <a:endParaRPr lang="zh-TW" altLang="zh-HK" dirty="0"/>
          </a:p>
        </p:txBody>
      </p:sp>
      <p:pic>
        <p:nvPicPr>
          <p:cNvPr id="8" name="圖片 7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00853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字版面配置區 16"/>
          <p:cNvSpPr>
            <a:spLocks noGrp="1"/>
          </p:cNvSpPr>
          <p:nvPr>
            <p:ph type="body" idx="10"/>
          </p:nvPr>
        </p:nvSpPr>
        <p:spPr>
          <a:xfrm>
            <a:off x="121275" y="404664"/>
            <a:ext cx="8833104" cy="759181"/>
          </a:xfrm>
        </p:spPr>
        <p:txBody>
          <a:bodyPr>
            <a:noAutofit/>
          </a:bodyPr>
          <a:lstStyle/>
          <a:p>
            <a:r>
              <a:rPr lang="en-US" altLang="zh-HK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10. </a:t>
            </a:r>
            <a:r>
              <a:rPr lang="en-US" altLang="zh-HK" sz="3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of the following is NOT a reason that explains why small piece of fuse wire cannot be used in domestic circuits? </a:t>
            </a:r>
            <a:endParaRPr lang="zh-TW" altLang="zh-HK" sz="3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/>
              <a:t>Current in domestic circuits is too strong</a:t>
            </a:r>
            <a:r>
              <a:rPr lang="en-US" altLang="zh-HK" dirty="0" smtClean="0"/>
              <a:t>.</a:t>
            </a:r>
            <a:endParaRPr lang="zh-TW" altLang="zh-HK" dirty="0"/>
          </a:p>
        </p:txBody>
      </p:sp>
      <p:sp>
        <p:nvSpPr>
          <p:cNvPr id="19" name="內容版面配置區 1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/>
              <a:t>Replacing fuses is expensive</a:t>
            </a:r>
            <a:r>
              <a:rPr lang="en-US" altLang="zh-HK" dirty="0" smtClean="0"/>
              <a:t>.</a:t>
            </a:r>
            <a:endParaRPr lang="zh-TW" altLang="zh-HK" dirty="0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Electromagnetic circuit breakers are even more common</a:t>
            </a:r>
            <a:r>
              <a:rPr lang="en-US" altLang="zh-HK" dirty="0" smtClean="0"/>
              <a:t>.</a:t>
            </a:r>
            <a:endParaRPr lang="zh-TW" altLang="zh-HK" dirty="0"/>
          </a:p>
        </p:txBody>
      </p:sp>
      <p:sp>
        <p:nvSpPr>
          <p:cNvPr id="21" name="內容版面配置區 2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Fuse cannot be used again after it melts. </a:t>
            </a:r>
            <a:endParaRPr lang="zh-TW" altLang="zh-HK" dirty="0"/>
          </a:p>
        </p:txBody>
      </p:sp>
      <p:pic>
        <p:nvPicPr>
          <p:cNvPr id="23" name="圖片 2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65677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705" y="332656"/>
            <a:ext cx="8833104" cy="759181"/>
          </a:xfrm>
        </p:spPr>
        <p:txBody>
          <a:bodyPr>
            <a:noAutofit/>
          </a:bodyPr>
          <a:lstStyle/>
          <a:p>
            <a:r>
              <a:rPr lang="en-US" altLang="zh-HK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11. </a:t>
            </a:r>
            <a:r>
              <a:rPr lang="en-US" altLang="zh-HK" sz="3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of the following fire extinguishing agents should be used to put out a fire </a:t>
            </a:r>
            <a:r>
              <a:rPr lang="en-US" altLang="zh-HK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involves </a:t>
            </a:r>
            <a:r>
              <a:rPr lang="en-US" altLang="zh-HK" sz="3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electrical appliances? </a:t>
            </a:r>
            <a:endParaRPr lang="zh-TW" altLang="zh-HK" sz="3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/>
              <a:t>Water </a:t>
            </a:r>
            <a:r>
              <a:rPr lang="en-US" altLang="zh-HK" dirty="0" smtClean="0"/>
              <a:t>extinguisher</a:t>
            </a:r>
            <a:endParaRPr lang="zh-TW" altLang="zh-HK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/>
              <a:t>Carbon </a:t>
            </a:r>
            <a:r>
              <a:rPr lang="en-US" altLang="zh-HK" dirty="0" smtClean="0"/>
              <a:t>dioxide fire extinguisher</a:t>
            </a:r>
            <a:endParaRPr lang="zh-TW" altLang="zh-HK" dirty="0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Dry chemical </a:t>
            </a:r>
            <a:r>
              <a:rPr lang="en-US" altLang="zh-HK" dirty="0" smtClean="0"/>
              <a:t>extinguisher</a:t>
            </a:r>
            <a:endParaRPr lang="zh-TW" altLang="zh-HK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Fire </a:t>
            </a:r>
            <a:r>
              <a:rPr lang="en-US" altLang="zh-HK" dirty="0" smtClean="0"/>
              <a:t>blanket</a:t>
            </a:r>
            <a:endParaRPr lang="zh-TW" altLang="zh-HK" dirty="0"/>
          </a:p>
        </p:txBody>
      </p:sp>
      <p:pic>
        <p:nvPicPr>
          <p:cNvPr id="13" name="圖片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72306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-108520" y="332656"/>
            <a:ext cx="9231073" cy="759181"/>
          </a:xfrm>
        </p:spPr>
        <p:txBody>
          <a:bodyPr>
            <a:noAutofit/>
          </a:bodyPr>
          <a:lstStyle/>
          <a:p>
            <a:r>
              <a:rPr lang="en-US" altLang="zh-HK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12. </a:t>
            </a:r>
            <a:r>
              <a:rPr lang="en-US" altLang="zh-HK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of the following explains why water extinguisher should not be used to put out a fire </a:t>
            </a:r>
            <a:r>
              <a:rPr lang="en-US" altLang="zh-HK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involves </a:t>
            </a:r>
            <a:r>
              <a:rPr lang="en-US" altLang="zh-HK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electrical appliances? </a:t>
            </a:r>
            <a:endParaRPr lang="zh-TW" altLang="zh-HK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/>
              <a:t>Water is a conductor of electricity and may lead to electric shock</a:t>
            </a:r>
            <a:r>
              <a:rPr lang="en-US" altLang="zh-HK" dirty="0" smtClean="0"/>
              <a:t>.</a:t>
            </a:r>
            <a:endParaRPr lang="zh-TW" altLang="zh-HK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/>
              <a:t>Water is not as effective as carbon dioxide in extinguishing fire</a:t>
            </a:r>
            <a:r>
              <a:rPr lang="en-US" altLang="zh-HK" dirty="0" smtClean="0"/>
              <a:t>.</a:t>
            </a:r>
            <a:endParaRPr lang="zh-TW" altLang="zh-HK" dirty="0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Water may damage the electrical appliance</a:t>
            </a:r>
            <a:r>
              <a:rPr lang="en-US" altLang="zh-HK" dirty="0" smtClean="0"/>
              <a:t>.</a:t>
            </a:r>
            <a:endParaRPr lang="zh-TW" altLang="zh-HK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Oil floats on the surface of water and </a:t>
            </a:r>
            <a:r>
              <a:rPr lang="en-US" altLang="zh-HK" dirty="0" smtClean="0"/>
              <a:t>makes </a:t>
            </a:r>
            <a:r>
              <a:rPr lang="en-US" altLang="zh-HK" dirty="0"/>
              <a:t>the fire even stronger. </a:t>
            </a:r>
            <a:endParaRPr lang="zh-TW" altLang="zh-HK" dirty="0"/>
          </a:p>
        </p:txBody>
      </p:sp>
      <p:pic>
        <p:nvPicPr>
          <p:cNvPr id="13" name="圖片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2343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13. </a:t>
            </a:r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should be done when we see a person caught by an electric shock? </a:t>
            </a:r>
            <a:endParaRPr lang="zh-TW" altLang="zh-HK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/>
              <a:t>Push him away with hands</a:t>
            </a:r>
            <a:r>
              <a:rPr lang="en-US" altLang="zh-HK" dirty="0" smtClean="0"/>
              <a:t>.</a:t>
            </a:r>
            <a:endParaRPr lang="zh-TW" altLang="zh-HK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/>
              <a:t>Use </a:t>
            </a:r>
            <a:r>
              <a:rPr lang="en-US" altLang="zh-HK" dirty="0" smtClean="0"/>
              <a:t>a fire </a:t>
            </a:r>
            <a:r>
              <a:rPr lang="en-US" altLang="zh-HK" dirty="0"/>
              <a:t>blanket to wrap his body</a:t>
            </a:r>
            <a:r>
              <a:rPr lang="en-US" altLang="zh-HK" dirty="0" smtClean="0"/>
              <a:t>.</a:t>
            </a:r>
            <a:endParaRPr lang="zh-TW" altLang="zh-HK" dirty="0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Cut the power supply off immediately. </a:t>
            </a:r>
            <a:endParaRPr lang="zh-TW" altLang="zh-HK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Use a metal stick to separate the victim from the mains. </a:t>
            </a:r>
            <a:endParaRPr lang="zh-TW" altLang="zh-HK" dirty="0"/>
          </a:p>
        </p:txBody>
      </p:sp>
      <p:pic>
        <p:nvPicPr>
          <p:cNvPr id="13" name="圖片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6628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448" y="260648"/>
            <a:ext cx="8833104" cy="759181"/>
          </a:xfrm>
        </p:spPr>
        <p:txBody>
          <a:bodyPr>
            <a:noAutofit/>
          </a:bodyPr>
          <a:lstStyle/>
          <a:p>
            <a:r>
              <a:rPr lang="en-US" altLang="zh-HK" sz="3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14. </a:t>
            </a:r>
            <a:r>
              <a:rPr lang="en-US" altLang="zh-HK" sz="3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of the following electrical appliance can use a two-pin plug? </a:t>
            </a:r>
            <a:endParaRPr lang="zh-TW" altLang="zh-HK" sz="3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 smtClean="0"/>
              <a:t>Hairdryer</a:t>
            </a:r>
            <a:endParaRPr lang="zh-TW" altLang="zh-HK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 smtClean="0"/>
              <a:t>Shaver</a:t>
            </a:r>
            <a:endParaRPr lang="zh-TW" altLang="zh-HK" dirty="0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Handheld game </a:t>
            </a:r>
            <a:r>
              <a:rPr lang="en-US" altLang="zh-HK" dirty="0" smtClean="0"/>
              <a:t>player</a:t>
            </a:r>
            <a:endParaRPr lang="zh-TW" altLang="zh-HK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Mobile </a:t>
            </a:r>
            <a:r>
              <a:rPr lang="en-US" altLang="zh-HK" dirty="0" smtClean="0"/>
              <a:t>phones</a:t>
            </a:r>
            <a:endParaRPr lang="zh-TW" altLang="zh-HK" dirty="0"/>
          </a:p>
        </p:txBody>
      </p:sp>
      <p:pic>
        <p:nvPicPr>
          <p:cNvPr id="13" name="圖片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6769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79512" y="188640"/>
            <a:ext cx="8833104" cy="759181"/>
          </a:xfrm>
        </p:spPr>
        <p:txBody>
          <a:bodyPr>
            <a:noAutofit/>
          </a:bodyPr>
          <a:lstStyle/>
          <a:p>
            <a:r>
              <a:rPr lang="en-US" altLang="zh-HK" sz="3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15. </a:t>
            </a:r>
            <a:r>
              <a:rPr lang="en-US" altLang="zh-HK" sz="3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of the following adapters should not be used again? </a:t>
            </a:r>
            <a:endParaRPr lang="zh-TW" altLang="zh-HK" sz="3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內容版面配置區 1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/>
              <a:t>(I) &amp; (II) </a:t>
            </a:r>
            <a:r>
              <a:rPr lang="en-US" altLang="zh-HK" dirty="0" smtClean="0"/>
              <a:t>only</a:t>
            </a:r>
            <a:endParaRPr lang="zh-TW" altLang="zh-HK" dirty="0"/>
          </a:p>
        </p:txBody>
      </p:sp>
      <p:sp>
        <p:nvSpPr>
          <p:cNvPr id="17" name="內容版面配置區 1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/>
              <a:t>(II) &amp; (III) </a:t>
            </a:r>
            <a:r>
              <a:rPr lang="en-US" altLang="zh-HK" dirty="0" smtClean="0"/>
              <a:t>only</a:t>
            </a:r>
            <a:endParaRPr lang="zh-TW" altLang="zh-HK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(I), (II) &amp; (III) </a:t>
            </a:r>
            <a:r>
              <a:rPr lang="en-US" altLang="zh-HK" dirty="0" smtClean="0"/>
              <a:t>only</a:t>
            </a:r>
            <a:endParaRPr lang="zh-TW" altLang="zh-HK" dirty="0"/>
          </a:p>
        </p:txBody>
      </p:sp>
      <p:sp>
        <p:nvSpPr>
          <p:cNvPr id="19" name="內容版面配置區 1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(I), (II), (III) &amp; (IV</a:t>
            </a:r>
            <a:r>
              <a:rPr lang="en-US" altLang="zh-HK" dirty="0" smtClean="0"/>
              <a:t>)</a:t>
            </a:r>
            <a:endParaRPr lang="zh-TW" altLang="zh-HK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82270" y="1478834"/>
            <a:ext cx="38177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>
                <a:solidFill>
                  <a:srgbClr val="CCECFF"/>
                </a:solidFill>
              </a:rPr>
              <a:t>(I)	adaptors with two pins only</a:t>
            </a:r>
            <a:endParaRPr lang="zh-TW" altLang="zh-HK" sz="3200" dirty="0">
              <a:solidFill>
                <a:srgbClr val="CCECFF"/>
              </a:solidFill>
            </a:endParaRPr>
          </a:p>
          <a:p>
            <a:r>
              <a:rPr lang="en-US" altLang="zh-HK" sz="3200" dirty="0">
                <a:solidFill>
                  <a:srgbClr val="CCECFF"/>
                </a:solidFill>
              </a:rPr>
              <a:t>(II)	adaptors with irregular holes</a:t>
            </a:r>
            <a:endParaRPr lang="zh-TW" altLang="zh-HK" sz="3200" dirty="0">
              <a:solidFill>
                <a:srgbClr val="CCECFF"/>
              </a:solidFill>
            </a:endParaRPr>
          </a:p>
          <a:p>
            <a:r>
              <a:rPr lang="en-US" altLang="zh-HK" sz="3200" dirty="0">
                <a:solidFill>
                  <a:srgbClr val="CCECFF"/>
                </a:solidFill>
              </a:rPr>
              <a:t>(III)	adaptors without shutters</a:t>
            </a:r>
            <a:endParaRPr lang="zh-TW" altLang="zh-HK" sz="3200" dirty="0">
              <a:solidFill>
                <a:srgbClr val="CCECFF"/>
              </a:solidFill>
            </a:endParaRPr>
          </a:p>
          <a:p>
            <a:r>
              <a:rPr lang="en-US" altLang="zh-HK" sz="3200" dirty="0">
                <a:solidFill>
                  <a:srgbClr val="CCECFF"/>
                </a:solidFill>
              </a:rPr>
              <a:t>(IV)	15A adaptors</a:t>
            </a:r>
            <a:endParaRPr lang="zh-TW" altLang="zh-HK" sz="3200" dirty="0">
              <a:solidFill>
                <a:srgbClr val="CCECFF"/>
              </a:solidFill>
            </a:endParaRPr>
          </a:p>
        </p:txBody>
      </p:sp>
      <p:pic>
        <p:nvPicPr>
          <p:cNvPr id="22" name="圖片 21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3912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en-US" altLang="zh-HK" sz="3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16.            </a:t>
            </a:r>
            <a:r>
              <a:rPr lang="en-US" altLang="zh-HK" sz="3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This symbol represents </a:t>
            </a:r>
            <a:endParaRPr lang="zh-HK" altLang="en-US" sz="3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內容版面配置區 1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/>
              <a:t>Fused </a:t>
            </a:r>
            <a:endParaRPr lang="zh-TW" altLang="zh-HK" dirty="0"/>
          </a:p>
        </p:txBody>
      </p:sp>
      <p:sp>
        <p:nvSpPr>
          <p:cNvPr id="17" name="內容版面配置區 1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/>
              <a:t>Double </a:t>
            </a:r>
            <a:r>
              <a:rPr lang="en-US" altLang="zh-HK" dirty="0" smtClean="0"/>
              <a:t>insulation</a:t>
            </a:r>
            <a:endParaRPr lang="zh-TW" altLang="zh-HK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Electrical appliances operate at </a:t>
            </a:r>
            <a:r>
              <a:rPr lang="en-US" altLang="zh-HK" dirty="0" smtClean="0"/>
              <a:t>110V</a:t>
            </a:r>
            <a:endParaRPr lang="zh-TW" altLang="zh-HK" dirty="0"/>
          </a:p>
        </p:txBody>
      </p:sp>
      <p:sp>
        <p:nvSpPr>
          <p:cNvPr id="19" name="內容版面配置區 1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Electrical appliances </a:t>
            </a:r>
            <a:r>
              <a:rPr lang="en-US" altLang="zh-HK" dirty="0" smtClean="0"/>
              <a:t>are </a:t>
            </a:r>
            <a:r>
              <a:rPr lang="en-US" altLang="zh-HK" dirty="0"/>
              <a:t>stable and not overheated. </a:t>
            </a:r>
            <a:endParaRPr lang="zh-TW" altLang="zh-H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3013"/>
            <a:ext cx="57308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圖片 21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1869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0"/>
          </p:nvPr>
        </p:nvSpPr>
        <p:spPr>
          <a:xfrm>
            <a:off x="107504" y="260648"/>
            <a:ext cx="8833104" cy="759181"/>
          </a:xfrm>
        </p:spPr>
        <p:txBody>
          <a:bodyPr>
            <a:noAutofit/>
          </a:bodyPr>
          <a:lstStyle/>
          <a:p>
            <a:r>
              <a:rPr lang="en-US" altLang="zh-HK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1. Which of the following is not an advantage of electricity from power companies over electricity from dry cells? </a:t>
            </a:r>
            <a:endParaRPr lang="zh-TW" altLang="zh-HK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/>
              <a:t>Unlimited energy </a:t>
            </a:r>
            <a:r>
              <a:rPr lang="en-US" altLang="zh-HK" dirty="0" smtClean="0"/>
              <a:t>supply</a:t>
            </a:r>
            <a:endParaRPr lang="zh-TW" altLang="zh-HK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dirty="0" smtClean="0"/>
              <a:t>Higher voltage</a:t>
            </a:r>
            <a:endParaRPr lang="zh-TW" altLang="zh-HK" dirty="0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Generate stronger electrical </a:t>
            </a:r>
            <a:r>
              <a:rPr lang="en-US" altLang="zh-HK" dirty="0" smtClean="0"/>
              <a:t>current</a:t>
            </a:r>
            <a:endParaRPr lang="zh-TW" altLang="zh-HK" dirty="0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 smtClean="0"/>
              <a:t>Cheaper</a:t>
            </a:r>
            <a:endParaRPr lang="zh-TW" altLang="zh-HK" dirty="0"/>
          </a:p>
        </p:txBody>
      </p:sp>
      <p:pic>
        <p:nvPicPr>
          <p:cNvPr id="15" name="圖片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183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en-US" altLang="zh-HK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zh-HK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en-US" altLang="zh-HK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of the following comparison between electricity from power companies and electricity from dry cells is </a:t>
            </a:r>
            <a:r>
              <a:rPr lang="en-US" altLang="zh-HK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correct</a:t>
            </a:r>
            <a:r>
              <a:rPr lang="en-US" altLang="zh-HK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? </a:t>
            </a:r>
            <a:endParaRPr lang="zh-TW" altLang="zh-HK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/>
              <a:t>Electricity from power companies is </a:t>
            </a:r>
            <a:r>
              <a:rPr lang="en-US" altLang="zh-HK" dirty="0" smtClean="0"/>
              <a:t>cleaner</a:t>
            </a:r>
            <a:endParaRPr lang="zh-TW" altLang="zh-HK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/>
              <a:t>Electricity from power companies is </a:t>
            </a:r>
            <a:r>
              <a:rPr lang="en-US" altLang="zh-HK" dirty="0" smtClean="0"/>
              <a:t>cheaper</a:t>
            </a:r>
            <a:endParaRPr lang="zh-TW" altLang="zh-HK" dirty="0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HK" dirty="0"/>
              <a:t>Electricity from power companies is alternating current while electricity from dry cells is direct current</a:t>
            </a:r>
            <a:r>
              <a:rPr lang="en-US" altLang="zh-HK" dirty="0" smtClean="0"/>
              <a:t>.</a:t>
            </a:r>
            <a:endParaRPr lang="zh-TW" altLang="zh-HK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Electricity from dry cell can generate stronger current</a:t>
            </a:r>
            <a:r>
              <a:rPr lang="en-US" altLang="zh-HK" dirty="0" smtClean="0"/>
              <a:t>.</a:t>
            </a:r>
            <a:endParaRPr lang="zh-TW" altLang="zh-HK" dirty="0"/>
          </a:p>
        </p:txBody>
      </p:sp>
      <p:pic>
        <p:nvPicPr>
          <p:cNvPr id="13" name="圖片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713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07504" y="260648"/>
            <a:ext cx="8833104" cy="759181"/>
          </a:xfrm>
        </p:spPr>
        <p:txBody>
          <a:bodyPr>
            <a:noAutofit/>
          </a:bodyPr>
          <a:lstStyle/>
          <a:p>
            <a:r>
              <a:rPr lang="en-US" altLang="zh-HK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</a:t>
            </a:r>
            <a:r>
              <a:rPr lang="en-US" altLang="zh-HK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of the followings can be found in a three-pin plug? </a:t>
            </a:r>
            <a:endParaRPr lang="zh-TW" altLang="zh-HK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內容版面配置區 1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/>
              <a:t>(I) &amp; (II) </a:t>
            </a:r>
            <a:r>
              <a:rPr lang="en-US" altLang="zh-HK" dirty="0" smtClean="0"/>
              <a:t>only</a:t>
            </a:r>
            <a:endParaRPr lang="zh-TW" altLang="zh-HK" dirty="0"/>
          </a:p>
        </p:txBody>
      </p:sp>
      <p:sp>
        <p:nvSpPr>
          <p:cNvPr id="17" name="內容版面配置區 1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/>
              <a:t>((I) &amp; (III) </a:t>
            </a:r>
            <a:r>
              <a:rPr lang="en-US" altLang="zh-HK" dirty="0" smtClean="0"/>
              <a:t>only</a:t>
            </a:r>
            <a:endParaRPr lang="zh-TW" altLang="zh-HK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(I), (II) &amp; (III) </a:t>
            </a:r>
            <a:r>
              <a:rPr lang="en-US" altLang="zh-HK" dirty="0" smtClean="0"/>
              <a:t>only</a:t>
            </a:r>
            <a:endParaRPr lang="zh-TW" altLang="zh-HK" dirty="0"/>
          </a:p>
        </p:txBody>
      </p:sp>
      <p:sp>
        <p:nvSpPr>
          <p:cNvPr id="19" name="內容版面配置區 1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(I), (II), (III) &amp; (IV) </a:t>
            </a:r>
            <a:endParaRPr lang="zh-TW" altLang="zh-HK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827584" y="1484784"/>
            <a:ext cx="33123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>
                <a:solidFill>
                  <a:srgbClr val="CCECFF"/>
                </a:solidFill>
              </a:rPr>
              <a:t>(I)	neutral wire</a:t>
            </a:r>
            <a:endParaRPr lang="zh-TW" altLang="zh-HK" sz="3200" dirty="0">
              <a:solidFill>
                <a:srgbClr val="CCECFF"/>
              </a:solidFill>
            </a:endParaRPr>
          </a:p>
          <a:p>
            <a:r>
              <a:rPr lang="en-US" altLang="zh-HK" sz="3200" dirty="0">
                <a:solidFill>
                  <a:srgbClr val="CCECFF"/>
                </a:solidFill>
              </a:rPr>
              <a:t>(II)	earth wire</a:t>
            </a:r>
            <a:endParaRPr lang="zh-TW" altLang="zh-HK" sz="3200" dirty="0">
              <a:solidFill>
                <a:srgbClr val="CCECFF"/>
              </a:solidFill>
            </a:endParaRPr>
          </a:p>
          <a:p>
            <a:r>
              <a:rPr lang="en-US" altLang="zh-HK" sz="3200" dirty="0">
                <a:solidFill>
                  <a:srgbClr val="CCECFF"/>
                </a:solidFill>
              </a:rPr>
              <a:t>(III)	fuse</a:t>
            </a:r>
            <a:endParaRPr lang="zh-TW" altLang="zh-HK" sz="3200" dirty="0">
              <a:solidFill>
                <a:srgbClr val="CCECFF"/>
              </a:solidFill>
            </a:endParaRPr>
          </a:p>
          <a:p>
            <a:r>
              <a:rPr lang="en-US" altLang="zh-HK" sz="3200" dirty="0">
                <a:solidFill>
                  <a:srgbClr val="CCECFF"/>
                </a:solidFill>
              </a:rPr>
              <a:t>(IV)	live wire</a:t>
            </a:r>
            <a:endParaRPr lang="zh-TW" altLang="zh-HK" sz="3200" dirty="0">
              <a:solidFill>
                <a:srgbClr val="CCECFF"/>
              </a:solidFill>
            </a:endParaRPr>
          </a:p>
        </p:txBody>
      </p:sp>
      <p:pic>
        <p:nvPicPr>
          <p:cNvPr id="22" name="圖片 21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524671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673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字版面配置區 16"/>
          <p:cNvSpPr>
            <a:spLocks noGrp="1"/>
          </p:cNvSpPr>
          <p:nvPr>
            <p:ph type="body" idx="10"/>
          </p:nvPr>
        </p:nvSpPr>
        <p:spPr>
          <a:xfrm>
            <a:off x="179512" y="260648"/>
            <a:ext cx="8833104" cy="759181"/>
          </a:xfrm>
        </p:spPr>
        <p:txBody>
          <a:bodyPr>
            <a:noAutofit/>
          </a:bodyPr>
          <a:lstStyle/>
          <a:p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 </a:t>
            </a:r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State the name of the wire in the plug which is brown in </a:t>
            </a:r>
            <a:r>
              <a:rPr lang="en-US" altLang="zh-HK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colour</a:t>
            </a:r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endParaRPr lang="zh-TW" altLang="zh-HK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 smtClean="0"/>
              <a:t>Neutral wire</a:t>
            </a:r>
            <a:endParaRPr lang="zh-HK" altLang="en-US" dirty="0"/>
          </a:p>
        </p:txBody>
      </p:sp>
      <p:sp>
        <p:nvSpPr>
          <p:cNvPr id="19" name="內容版面配置區 1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 smtClean="0"/>
              <a:t>Live wire</a:t>
            </a:r>
            <a:endParaRPr lang="zh-HK" altLang="en-US" dirty="0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 smtClean="0"/>
              <a:t>Earth wire</a:t>
            </a:r>
            <a:endParaRPr lang="zh-HK" altLang="en-US" dirty="0"/>
          </a:p>
        </p:txBody>
      </p:sp>
      <p:sp>
        <p:nvSpPr>
          <p:cNvPr id="21" name="內容版面配置區 2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 smtClean="0"/>
              <a:t>Water wire</a:t>
            </a:r>
            <a:endParaRPr lang="zh-HK" altLang="en-US" dirty="0"/>
          </a:p>
        </p:txBody>
      </p:sp>
      <p:pic>
        <p:nvPicPr>
          <p:cNvPr id="23" name="圖片 2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1876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字版面配置區 16"/>
          <p:cNvSpPr>
            <a:spLocks noGrp="1"/>
          </p:cNvSpPr>
          <p:nvPr>
            <p:ph type="body" idx="10"/>
          </p:nvPr>
        </p:nvSpPr>
        <p:spPr>
          <a:xfrm>
            <a:off x="179512" y="260648"/>
            <a:ext cx="8833104" cy="759181"/>
          </a:xfrm>
        </p:spPr>
        <p:txBody>
          <a:bodyPr>
            <a:noAutofit/>
          </a:bodyPr>
          <a:lstStyle/>
          <a:p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</a:t>
            </a:r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State the name of the wire in the plug which is </a:t>
            </a:r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yellow </a:t>
            </a:r>
            <a:r>
              <a:rPr lang="en-US" altLang="zh-HK" sz="320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 </a:t>
            </a:r>
            <a:r>
              <a:rPr lang="en-US" altLang="zh-HK" sz="320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green</a:t>
            </a:r>
            <a:r>
              <a:rPr lang="en-US" altLang="zh-HK" sz="320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 </a:t>
            </a:r>
            <a:r>
              <a:rPr lang="en-US" altLang="zh-HK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colour</a:t>
            </a:r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endParaRPr lang="zh-TW" altLang="zh-HK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 smtClean="0"/>
              <a:t>Neutral wire</a:t>
            </a:r>
            <a:endParaRPr lang="zh-HK" altLang="en-US" dirty="0"/>
          </a:p>
        </p:txBody>
      </p:sp>
      <p:sp>
        <p:nvSpPr>
          <p:cNvPr id="19" name="內容版面配置區 1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 smtClean="0"/>
              <a:t>Live wire</a:t>
            </a:r>
            <a:endParaRPr lang="zh-HK" altLang="en-US" dirty="0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 smtClean="0"/>
              <a:t>Earth wire</a:t>
            </a:r>
            <a:endParaRPr lang="zh-HK" altLang="en-US" dirty="0"/>
          </a:p>
        </p:txBody>
      </p:sp>
      <p:sp>
        <p:nvSpPr>
          <p:cNvPr id="21" name="內容版面配置區 2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 smtClean="0"/>
              <a:t>Water wire</a:t>
            </a:r>
            <a:endParaRPr lang="zh-HK" altLang="en-US" dirty="0"/>
          </a:p>
        </p:txBody>
      </p:sp>
      <p:pic>
        <p:nvPicPr>
          <p:cNvPr id="9" name="圖片 8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278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6. </a:t>
            </a:r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of the following state the function of the earth wire correctly? </a:t>
            </a:r>
            <a:endParaRPr lang="zh-TW" altLang="zh-HK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en-US" altLang="zh-HK" sz="2600" dirty="0"/>
              <a:t>The current that rises from the contact with live wire will be transferred to the ground immediately via the earth wire</a:t>
            </a:r>
            <a:r>
              <a:rPr lang="en-US" altLang="zh-HK" sz="2600" dirty="0" smtClean="0"/>
              <a:t>.</a:t>
            </a:r>
            <a:endParaRPr lang="zh-TW" altLang="zh-HK" sz="2600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zh-HK" sz="2600" dirty="0" smtClean="0"/>
              <a:t>It prevents </a:t>
            </a:r>
            <a:r>
              <a:rPr lang="en-US" altLang="zh-HK" sz="2600" dirty="0"/>
              <a:t>the fuse from melting</a:t>
            </a:r>
            <a:endParaRPr lang="zh-TW" altLang="zh-HK" sz="2600" dirty="0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>
          <a:xfrm>
            <a:off x="1331640" y="3717032"/>
            <a:ext cx="7388352" cy="1215923"/>
          </a:xfrm>
        </p:spPr>
        <p:txBody>
          <a:bodyPr>
            <a:normAutofit/>
          </a:bodyPr>
          <a:lstStyle/>
          <a:p>
            <a:r>
              <a:rPr lang="en-US" altLang="zh-HK" sz="2600" dirty="0"/>
              <a:t>It provides a return path for the electric current</a:t>
            </a:r>
            <a:endParaRPr lang="zh-TW" altLang="zh-HK" sz="2600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altLang="zh-HK" sz="2600" dirty="0"/>
              <a:t>It forms a ring circuit. </a:t>
            </a:r>
            <a:endParaRPr lang="zh-TW" altLang="zh-HK" sz="2600" dirty="0"/>
          </a:p>
        </p:txBody>
      </p:sp>
      <p:pic>
        <p:nvPicPr>
          <p:cNvPr id="13" name="圖片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199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7. </a:t>
            </a:r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Why is the earth pin of the plug longer than the live and neutral pins? </a:t>
            </a:r>
            <a:endParaRPr lang="zh-TW" altLang="zh-HK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altLang="zh-HK" dirty="0"/>
              <a:t>The earth pin will come into contact with the earth wire first and avoid electrical leakage. </a:t>
            </a:r>
            <a:endParaRPr lang="zh-TW" altLang="zh-HK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/>
              <a:t>It provides a return path for the electric </a:t>
            </a:r>
            <a:r>
              <a:rPr lang="en-US" altLang="zh-HK" dirty="0" smtClean="0"/>
              <a:t>current</a:t>
            </a:r>
            <a:endParaRPr lang="zh-TW" altLang="zh-HK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This can avoid </a:t>
            </a:r>
            <a:r>
              <a:rPr lang="en-US" altLang="zh-HK" dirty="0" smtClean="0"/>
              <a:t>overloading</a:t>
            </a:r>
            <a:endParaRPr lang="zh-TW" altLang="zh-HK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No leakage of electricity would occur. </a:t>
            </a:r>
            <a:endParaRPr lang="zh-TW" altLang="zh-HK" dirty="0"/>
          </a:p>
        </p:txBody>
      </p:sp>
      <p:pic>
        <p:nvPicPr>
          <p:cNvPr id="8" name="圖片 7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2649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8. </a:t>
            </a:r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of the followings </a:t>
            </a:r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</a:t>
            </a:r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functions of the fuse in </a:t>
            </a:r>
            <a:r>
              <a:rPr lang="en-US" altLang="zh-H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plug</a:t>
            </a:r>
            <a:r>
              <a:rPr lang="en-US" altLang="zh-HK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? </a:t>
            </a:r>
            <a:endParaRPr lang="zh-TW" altLang="zh-HK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HK" dirty="0"/>
              <a:t>(</a:t>
            </a:r>
            <a:r>
              <a:rPr lang="en-US" altLang="zh-HK" dirty="0" smtClean="0"/>
              <a:t>I) &amp; (II) only</a:t>
            </a:r>
            <a:endParaRPr lang="zh-TW" altLang="zh-HK" dirty="0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HK" dirty="0"/>
              <a:t>(II) &amp; (III) </a:t>
            </a:r>
            <a:r>
              <a:rPr lang="en-US" altLang="zh-HK" dirty="0" smtClean="0"/>
              <a:t>only</a:t>
            </a:r>
            <a:endParaRPr lang="zh-TW" altLang="zh-HK" dirty="0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(I), (II) &amp; (III) only</a:t>
            </a:r>
            <a:endParaRPr lang="zh-TW" altLang="zh-HK" dirty="0"/>
          </a:p>
        </p:txBody>
      </p:sp>
      <p:sp>
        <p:nvSpPr>
          <p:cNvPr id="14" name="內容版面配置區 1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HK" dirty="0"/>
              <a:t>(I), (II), (III) &amp; (IV</a:t>
            </a:r>
            <a:r>
              <a:rPr lang="en-US" altLang="zh-HK" dirty="0" smtClean="0"/>
              <a:t>)</a:t>
            </a:r>
            <a:endParaRPr lang="zh-TW" altLang="zh-HK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67544" y="1412776"/>
            <a:ext cx="41044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dirty="0">
                <a:solidFill>
                  <a:srgbClr val="CCECFF"/>
                </a:solidFill>
              </a:rPr>
              <a:t>(I)	Damage of electrical appliance can be avoided.</a:t>
            </a:r>
            <a:endParaRPr lang="zh-TW" altLang="zh-HK" sz="2800" b="1" dirty="0">
              <a:solidFill>
                <a:srgbClr val="CCECFF"/>
              </a:solidFill>
            </a:endParaRPr>
          </a:p>
          <a:p>
            <a:r>
              <a:rPr lang="en-US" altLang="zh-HK" sz="2800" dirty="0">
                <a:solidFill>
                  <a:srgbClr val="CCECFF"/>
                </a:solidFill>
              </a:rPr>
              <a:t>(II)	Prevent potential fire hazards due to overloading.</a:t>
            </a:r>
            <a:endParaRPr lang="zh-TW" altLang="zh-HK" sz="2800" dirty="0">
              <a:solidFill>
                <a:srgbClr val="CCECFF"/>
              </a:solidFill>
            </a:endParaRPr>
          </a:p>
          <a:p>
            <a:r>
              <a:rPr lang="en-US" altLang="zh-HK" sz="2800" dirty="0">
                <a:solidFill>
                  <a:srgbClr val="CCECFF"/>
                </a:solidFill>
              </a:rPr>
              <a:t>(III)	Prevent leakage of electricity</a:t>
            </a:r>
            <a:endParaRPr lang="zh-TW" altLang="zh-HK" sz="2800" dirty="0">
              <a:solidFill>
                <a:srgbClr val="CCECFF"/>
              </a:solidFill>
            </a:endParaRPr>
          </a:p>
          <a:p>
            <a:r>
              <a:rPr lang="en-US" altLang="zh-HK" sz="2800" dirty="0">
                <a:solidFill>
                  <a:srgbClr val="CCECFF"/>
                </a:solidFill>
              </a:rPr>
              <a:t>(IV)	Reduce the chance of electric shock. </a:t>
            </a:r>
            <a:endParaRPr lang="zh-TW" altLang="zh-HK" sz="2800" dirty="0">
              <a:solidFill>
                <a:srgbClr val="CCECFF"/>
              </a:solidFill>
            </a:endParaRPr>
          </a:p>
        </p:txBody>
      </p:sp>
      <p:pic>
        <p:nvPicPr>
          <p:cNvPr id="17" name="圖片 1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1249185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45377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4</ChoicesCount>
  <Orientation>Left</Orientation>
</Layout>
</file>

<file path=customXml/item10.xml><?xml version="1.0" encoding="utf-8"?>
<Layout>
  <Type>MultipleChoice</Type>
  <ChoicesCount>4</ChoicesCount>
  <Orientation>Right</Orientation>
</Layout>
</file>

<file path=customXml/item11.xml><?xml version="1.0" encoding="utf-8"?>
<Layout>
  <Type>MultipleChoice</Type>
  <ChoicesCount>4</ChoicesCount>
  <Orientation>Left</Orientation>
</Layout>
</file>

<file path=customXml/item12.xml><?xml version="1.0" encoding="utf-8"?>
<Layout>
  <Type>MultipleChoice</Type>
  <ChoicesCount>4</ChoicesCount>
  <Orientation>Left</Orientation>
</Layout>
</file>

<file path=customXml/item13.xml><?xml version="1.0" encoding="utf-8"?>
<Layout>
  <Type>MultipleChoice</Type>
  <ChoicesCount>4</ChoicesCount>
  <Orientation>Left</Orientation>
</Layout>
</file>

<file path=customXml/item14.xml><?xml version="1.0" encoding="utf-8"?>
<Layout>
  <Type>MultipleChoice</Type>
  <ChoicesCount>4</ChoicesCount>
  <Orientation>Right</Orientation>
</Layout>
</file>

<file path=customXml/item15.xml><?xml version="1.0" encoding="utf-8"?>
<Layout>
  <Type>YesNo</Type>
  <ChoicesCount>2</ChoicesCount>
  <Orientation>Left</Orientation>
</Layout>
</file>

<file path=customXml/item16.xml><?xml version="1.0" encoding="utf-8"?>
<Layout>
  <Type>MultipleChoice</Type>
  <ChoicesCount>4</ChoicesCount>
  <Orientation>Left</Orientation>
</Layout>
</file>

<file path=customXml/item17.xml><?xml version="1.0" encoding="utf-8"?>
<Layout>
  <Type>MultipleChoice</Type>
  <ChoicesCount>4</ChoicesCount>
  <Orientation>Right</Orientation>
</Layout>
</file>

<file path=customXml/item18.xml><?xml version="1.0" encoding="utf-8"?>
<Layout>
  <Type>MultipleChoice</Type>
  <ChoicesCount>4</ChoicesCount>
  <Orientation>Left</Orientation>
</Layout>
</file>

<file path=customXml/item19.xml><?xml version="1.0" encoding="utf-8"?>
<Layout>
  <Type>MultipleChoice</Type>
  <ChoicesCount>4</ChoicesCount>
  <Orientation>Left</Orientation>
</Layout>
</file>

<file path=customXml/item2.xml><?xml version="1.0" encoding="utf-8"?>
<Layout>
  <Type>MultipleChoice</Type>
  <ChoicesCount>4</ChoicesCount>
  <Orientation>Left</Orientation>
</Layout>
</file>

<file path=customXml/item3.xml><?xml version="1.0" encoding="utf-8"?>
<Layout>
  <Type>MultipleChoice</Type>
  <ChoicesCount>4</ChoicesCount>
  <Orientation>Left</Orientation>
</Layout>
</file>

<file path=customXml/item4.xml><?xml version="1.0" encoding="utf-8"?>
<Layout>
  <Type>MultipleChoice</Type>
  <ChoicesCount>4</ChoicesCount>
  <Orientation>Right</Orientation>
</Layout>
</file>

<file path=customXml/item5.xml><?xml version="1.0" encoding="utf-8"?>
<Layout>
  <Type>MultipleChoice</Type>
  <ChoicesCount>4</ChoicesCount>
  <Orientation>Right</Orientation>
</Layout>
</file>

<file path=customXml/item6.xml><?xml version="1.0" encoding="utf-8"?>
<Layout>
  <Type>MultipleChoice</Type>
  <ChoicesCount>4</ChoicesCount>
  <Orientation>Left</Orientation>
</Layout>
</file>

<file path=customXml/item7.xml><?xml version="1.0" encoding="utf-8"?>
<Layout>
  <Type>MultipleChoice</Type>
  <ChoicesCount>4</ChoicesCount>
  <Orientation>Right</Orientation>
</Layout>
</file>

<file path=customXml/item8.xml><?xml version="1.0" encoding="utf-8"?>
<Layout>
  <Type>MultipleChoice</Type>
  <ChoicesCount>4</ChoicesCount>
  <Orientation>Left</Orientation>
</Layout>
</file>

<file path=customXml/item9.xml><?xml version="1.0" encoding="utf-8"?>
<Layout>
  <Type>MultipleChoice</Type>
  <ChoicesCount>4</ChoicesCount>
  <Orientation>Left</Orientation>
</Layout>
</file>

<file path=customXml/itemProps1.xml><?xml version="1.0" encoding="utf-8"?>
<ds:datastoreItem xmlns:ds="http://schemas.openxmlformats.org/officeDocument/2006/customXml" ds:itemID="{AFA57178-25B5-4946-AA4C-41607ED482AD}">
  <ds:schemaRefs/>
</ds:datastoreItem>
</file>

<file path=customXml/itemProps10.xml><?xml version="1.0" encoding="utf-8"?>
<ds:datastoreItem xmlns:ds="http://schemas.openxmlformats.org/officeDocument/2006/customXml" ds:itemID="{00D668DF-2E98-4418-80D5-830A9FBAFADD}">
  <ds:schemaRefs/>
</ds:datastoreItem>
</file>

<file path=customXml/itemProps11.xml><?xml version="1.0" encoding="utf-8"?>
<ds:datastoreItem xmlns:ds="http://schemas.openxmlformats.org/officeDocument/2006/customXml" ds:itemID="{931354F2-A074-4DD2-B64A-BE0A35F595FA}">
  <ds:schemaRefs/>
</ds:datastoreItem>
</file>

<file path=customXml/itemProps12.xml><?xml version="1.0" encoding="utf-8"?>
<ds:datastoreItem xmlns:ds="http://schemas.openxmlformats.org/officeDocument/2006/customXml" ds:itemID="{36BD12AF-A6F3-4164-BBE1-A2EFF983B443}">
  <ds:schemaRefs/>
</ds:datastoreItem>
</file>

<file path=customXml/itemProps13.xml><?xml version="1.0" encoding="utf-8"?>
<ds:datastoreItem xmlns:ds="http://schemas.openxmlformats.org/officeDocument/2006/customXml" ds:itemID="{F124BF1A-A91E-4319-814B-0F76B1AAB818}">
  <ds:schemaRefs/>
</ds:datastoreItem>
</file>

<file path=customXml/itemProps14.xml><?xml version="1.0" encoding="utf-8"?>
<ds:datastoreItem xmlns:ds="http://schemas.openxmlformats.org/officeDocument/2006/customXml" ds:itemID="{31EADD21-10E1-447B-A62F-9EC345202423}">
  <ds:schemaRefs/>
</ds:datastoreItem>
</file>

<file path=customXml/itemProps15.xml><?xml version="1.0" encoding="utf-8"?>
<ds:datastoreItem xmlns:ds="http://schemas.openxmlformats.org/officeDocument/2006/customXml" ds:itemID="{8D130AA6-A9E1-4211-BE7C-CBE6CD613867}">
  <ds:schemaRefs/>
</ds:datastoreItem>
</file>

<file path=customXml/itemProps16.xml><?xml version="1.0" encoding="utf-8"?>
<ds:datastoreItem xmlns:ds="http://schemas.openxmlformats.org/officeDocument/2006/customXml" ds:itemID="{5F1AC9BE-0B9C-4439-8ECB-5F548582C274}">
  <ds:schemaRefs/>
</ds:datastoreItem>
</file>

<file path=customXml/itemProps17.xml><?xml version="1.0" encoding="utf-8"?>
<ds:datastoreItem xmlns:ds="http://schemas.openxmlformats.org/officeDocument/2006/customXml" ds:itemID="{E0D0ACFC-D064-4E00-A19D-72FD7C65ED0B}">
  <ds:schemaRefs/>
</ds:datastoreItem>
</file>

<file path=customXml/itemProps18.xml><?xml version="1.0" encoding="utf-8"?>
<ds:datastoreItem xmlns:ds="http://schemas.openxmlformats.org/officeDocument/2006/customXml" ds:itemID="{1DB269E6-E1AD-419E-9D71-809A41498474}">
  <ds:schemaRefs/>
</ds:datastoreItem>
</file>

<file path=customXml/itemProps19.xml><?xml version="1.0" encoding="utf-8"?>
<ds:datastoreItem xmlns:ds="http://schemas.openxmlformats.org/officeDocument/2006/customXml" ds:itemID="{A265F859-D13E-4AC3-B76A-6319606B6B54}">
  <ds:schemaRefs/>
</ds:datastoreItem>
</file>

<file path=customXml/itemProps2.xml><?xml version="1.0" encoding="utf-8"?>
<ds:datastoreItem xmlns:ds="http://schemas.openxmlformats.org/officeDocument/2006/customXml" ds:itemID="{0F708C46-46DC-44D5-B72F-02205BE3DEBA}">
  <ds:schemaRefs/>
</ds:datastoreItem>
</file>

<file path=customXml/itemProps3.xml><?xml version="1.0" encoding="utf-8"?>
<ds:datastoreItem xmlns:ds="http://schemas.openxmlformats.org/officeDocument/2006/customXml" ds:itemID="{5CC7990B-BC14-4D08-ADE4-E075D01D5F6E}">
  <ds:schemaRefs/>
</ds:datastoreItem>
</file>

<file path=customXml/itemProps4.xml><?xml version="1.0" encoding="utf-8"?>
<ds:datastoreItem xmlns:ds="http://schemas.openxmlformats.org/officeDocument/2006/customXml" ds:itemID="{B1238424-DA28-4679-96F3-C96D6AB7FE7E}">
  <ds:schemaRefs/>
</ds:datastoreItem>
</file>

<file path=customXml/itemProps5.xml><?xml version="1.0" encoding="utf-8"?>
<ds:datastoreItem xmlns:ds="http://schemas.openxmlformats.org/officeDocument/2006/customXml" ds:itemID="{FB818DF6-14F9-4C80-9146-A2C41D297352}">
  <ds:schemaRefs/>
</ds:datastoreItem>
</file>

<file path=customXml/itemProps6.xml><?xml version="1.0" encoding="utf-8"?>
<ds:datastoreItem xmlns:ds="http://schemas.openxmlformats.org/officeDocument/2006/customXml" ds:itemID="{206DC348-1E81-446D-B8AC-7C2F965B2221}">
  <ds:schemaRefs/>
</ds:datastoreItem>
</file>

<file path=customXml/itemProps7.xml><?xml version="1.0" encoding="utf-8"?>
<ds:datastoreItem xmlns:ds="http://schemas.openxmlformats.org/officeDocument/2006/customXml" ds:itemID="{D066CEE8-A485-4ECB-B509-4EE257212389}">
  <ds:schemaRefs/>
</ds:datastoreItem>
</file>

<file path=customXml/itemProps8.xml><?xml version="1.0" encoding="utf-8"?>
<ds:datastoreItem xmlns:ds="http://schemas.openxmlformats.org/officeDocument/2006/customXml" ds:itemID="{89C584EF-1C6A-47FF-AE69-4D0ED85CB5CB}">
  <ds:schemaRefs/>
</ds:datastoreItem>
</file>

<file path=customXml/itemProps9.xml><?xml version="1.0" encoding="utf-8"?>
<ds:datastoreItem xmlns:ds="http://schemas.openxmlformats.org/officeDocument/2006/customXml" ds:itemID="{8FA2DF2A-4B33-4154-AF08-EC6C84565C9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TC101790491[[fn=反光薄膜]]</Template>
  <TotalTime>64</TotalTime>
  <Words>709</Words>
  <Application>Microsoft Office PowerPoint</Application>
  <PresentationFormat>如螢幕大小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Mylar</vt:lpstr>
      <vt:lpstr>ETV – Electricity at Home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ETV – Electricity at Home</dc:title>
  <dc:creator>LEE, Ying-chi, Jackie</dc:creator>
  <cp:lastModifiedBy>LEE, Ying-chi, Jackie</cp:lastModifiedBy>
  <cp:revision>8</cp:revision>
  <dcterms:created xsi:type="dcterms:W3CDTF">2011-11-04T02:36:07Z</dcterms:created>
  <dcterms:modified xsi:type="dcterms:W3CDTF">2012-01-05T06:48:43Z</dcterms:modified>
</cp:coreProperties>
</file>